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1" r:id="rId3"/>
    <p:sldId id="283" r:id="rId4"/>
    <p:sldId id="296" r:id="rId5"/>
    <p:sldId id="297" r:id="rId6"/>
    <p:sldId id="298" r:id="rId7"/>
    <p:sldId id="299" r:id="rId8"/>
    <p:sldId id="295" r:id="rId9"/>
    <p:sldId id="284" r:id="rId10"/>
    <p:sldId id="285" r:id="rId11"/>
    <p:sldId id="300" r:id="rId12"/>
    <p:sldId id="301" r:id="rId13"/>
    <p:sldId id="302" r:id="rId14"/>
    <p:sldId id="303" r:id="rId15"/>
    <p:sldId id="279" r:id="rId16"/>
    <p:sldId id="293" r:id="rId17"/>
    <p:sldId id="294" r:id="rId18"/>
    <p:sldId id="282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Добро пожаловать!" id="{E75E278A-FF0E-49A4-B170-79828D63BBAD}">
          <p14:sldIdLst>
            <p14:sldId id="256"/>
            <p14:sldId id="271"/>
          </p14:sldIdLst>
        </p14:section>
        <p14:section name="Конструктор, трансформация, добавление заметок, совместная работа, помощник" id="{B9B51309-D148-4332-87C2-07BE32FBCA3B}">
          <p14:sldIdLst>
            <p14:sldId id="283"/>
            <p14:sldId id="296"/>
            <p14:sldId id="297"/>
            <p14:sldId id="298"/>
            <p14:sldId id="299"/>
            <p14:sldId id="295"/>
            <p14:sldId id="284"/>
            <p14:sldId id="285"/>
            <p14:sldId id="300"/>
            <p14:sldId id="301"/>
            <p14:sldId id="302"/>
            <p14:sldId id="303"/>
            <p14:sldId id="279"/>
            <p14:sldId id="293"/>
            <p14:sldId id="294"/>
          </p14:sldIdLst>
        </p14:section>
        <p14:section name="Дополнительные сведения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214" autoAdjust="0"/>
  </p:normalViewPr>
  <p:slideViewPr>
    <p:cSldViewPr snapToGrid="0">
      <p:cViewPr varScale="1">
        <p:scale>
          <a:sx n="66" d="100"/>
          <a:sy n="66" d="100"/>
        </p:scale>
        <p:origin x="676" y="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B71F8A-5B58-4C79-A6CD-C4710F7FF4A7}" type="datetime1">
              <a:rPr lang="ru-RU" smtClean="0"/>
              <a:t>07.04.2018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F3995-0B17-4F15-B968-D687711C3F9A}" type="datetime1">
              <a:rPr lang="ru-RU" noProof="0" smtClean="0"/>
              <a:pPr/>
              <a:t>07.04.2018</a:t>
            </a:fld>
            <a:endParaRPr lang="ru-RU" noProof="0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076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75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095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4804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141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0048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9196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642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 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В режиме слайд-шоу щелкните стрелки, чтобы перейти по ссылкам.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6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879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5654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184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766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4749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12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74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21206" y="448056"/>
            <a:ext cx="11066400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Образец текста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Дата 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446B24-E791-4D5E-A8C7-9C2BEF28EC24}" type="datetime1">
              <a:rPr lang="ru-RU" smtClean="0"/>
              <a:pPr/>
              <a:t>07.04.2018</a:t>
            </a:fld>
            <a:endParaRPr lang="ru-RU" dirty="0"/>
          </a:p>
        </p:txBody>
      </p:sp>
      <p:sp>
        <p:nvSpPr>
          <p:cNvPr id="7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 dirty="0"/>
          </a:p>
        </p:txBody>
      </p:sp>
      <p:sp>
        <p:nvSpPr>
          <p:cNvPr id="10" name="Прямоугольник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11066400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Образец текста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06635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noProof="0" dirty="0"/>
              <a:t>Второй уровень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noProof="0" dirty="0"/>
              <a:t>Третий уровень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noProof="0" dirty="0"/>
              <a:t>Четвертый уровень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noProof="0" dirty="0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B7C3FF7-3DC1-4209-8476-953DFCB5CA6B}" type="datetime1">
              <a:rPr lang="ru-RU" smtClean="0"/>
              <a:pPr/>
              <a:t>07.04.2018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cxnSp>
        <p:nvCxnSpPr>
          <p:cNvPr id="8" name="Прямая соединительная линия 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5620" y="286500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ru-RU" sz="4800" dirty="0">
                <a:solidFill>
                  <a:schemeClr val="bg1"/>
                </a:solidFill>
              </a:rPr>
              <a:t>Разработка </a:t>
            </a:r>
            <a:r>
              <a:rPr lang="en-US" sz="4800" dirty="0">
                <a:solidFill>
                  <a:schemeClr val="bg1"/>
                </a:solidFill>
              </a:rPr>
              <a:t>Telegram-Bot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897422" y="2105203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Умный дом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709501E-72BE-404E-A9E5-4145744B750C}"/>
              </a:ext>
            </a:extLst>
          </p:cNvPr>
          <p:cNvSpPr txBox="1">
            <a:spLocks/>
          </p:cNvSpPr>
          <p:nvPr/>
        </p:nvSpPr>
        <p:spPr>
          <a:xfrm>
            <a:off x="897422" y="4822516"/>
            <a:ext cx="3876597" cy="1137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+mj-lt"/>
              </a:rPr>
              <a:t>Автор: Прошин Илья</a:t>
            </a:r>
          </a:p>
          <a:p>
            <a:r>
              <a:rPr lang="ru-RU" sz="2400" dirty="0">
                <a:solidFill>
                  <a:schemeClr val="bg1"/>
                </a:solidFill>
                <a:latin typeface="+mj-lt"/>
              </a:rPr>
              <a:t>Руководитель: Рудаковский Артем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E2EB36-6953-41ED-B91D-C57D29920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33" b="98167" l="5000" r="95750">
                        <a14:foregroundMark x1="50500" y1="20833" x2="50500" y2="20833"/>
                        <a14:foregroundMark x1="43625" y1="43167" x2="43625" y2="43167"/>
                        <a14:foregroundMark x1="39625" y1="57833" x2="39625" y2="57833"/>
                        <a14:foregroundMark x1="70000" y1="82667" x2="70000" y2="82667"/>
                        <a14:foregroundMark x1="72750" y1="45333" x2="72750" y2="45333"/>
                        <a14:foregroundMark x1="62625" y1="36667" x2="62625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993">
            <a:off x="5365948" y="1527908"/>
            <a:ext cx="6826052" cy="51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Пакетная организация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4F234F-4DF2-47ED-A703-92A844455010}"/>
              </a:ext>
            </a:extLst>
          </p:cNvPr>
          <p:cNvSpPr/>
          <p:nvPr/>
        </p:nvSpPr>
        <p:spPr>
          <a:xfrm>
            <a:off x="1482573" y="1525583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объектов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5DA707-B586-41B8-B78D-545E6EC2DC25}"/>
              </a:ext>
            </a:extLst>
          </p:cNvPr>
          <p:cNvSpPr/>
          <p:nvPr/>
        </p:nvSpPr>
        <p:spPr>
          <a:xfrm>
            <a:off x="7205267" y="1525583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ресурсов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A91012F-8D38-4DC1-B6C9-D9FE5023C8D9}"/>
              </a:ext>
            </a:extLst>
          </p:cNvPr>
          <p:cNvSpPr/>
          <p:nvPr/>
        </p:nvSpPr>
        <p:spPr>
          <a:xfrm>
            <a:off x="563526" y="2359159"/>
            <a:ext cx="4718893" cy="3871519"/>
          </a:xfrm>
          <a:prstGeom prst="roundRect">
            <a:avLst/>
          </a:prstGeom>
          <a:ln w="22225">
            <a:solidFill>
              <a:srgbClr val="D247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4357CF2-7D5F-43F5-9018-AC62C3B7E66C}"/>
              </a:ext>
            </a:extLst>
          </p:cNvPr>
          <p:cNvSpPr/>
          <p:nvPr/>
        </p:nvSpPr>
        <p:spPr>
          <a:xfrm>
            <a:off x="5799719" y="2303704"/>
            <a:ext cx="5828758" cy="3871519"/>
          </a:xfrm>
          <a:prstGeom prst="roundRect">
            <a:avLst/>
          </a:prstGeom>
          <a:ln w="22225">
            <a:solidFill>
              <a:srgbClr val="D247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EE8124-A12C-49D9-94F5-C75F9146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34" y="2669355"/>
            <a:ext cx="3333075" cy="34663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FEC78F-F6E3-4CF1-9CCF-0EEDE1EBE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8" t="-1" r="-3688" b="31408"/>
          <a:stretch/>
        </p:blipFill>
        <p:spPr>
          <a:xfrm>
            <a:off x="7205267" y="2478959"/>
            <a:ext cx="2898883" cy="35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3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функции приложения (Включение – выключение света)</a:t>
            </a:r>
          </a:p>
        </p:txBody>
      </p:sp>
      <p:pic>
        <p:nvPicPr>
          <p:cNvPr id="1026" name="Picture 2" descr="[crop output image]">
            <a:extLst>
              <a:ext uri="{FF2B5EF4-FFF2-40B4-BE49-F238E27FC236}">
                <a16:creationId xmlns:a16="http://schemas.microsoft.com/office/drawing/2014/main" id="{AED6F5B4-7FDE-4CEE-A8DA-460CEC2F6C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40" y="2204185"/>
            <a:ext cx="3820203" cy="287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7880F5-41DD-48EF-ABE3-B265970B6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68" y="1322074"/>
            <a:ext cx="7200138" cy="51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функции приложения (Управление температурой)</a:t>
            </a:r>
          </a:p>
        </p:txBody>
      </p:sp>
      <p:pic>
        <p:nvPicPr>
          <p:cNvPr id="5" name="Picture 4" descr="[crop output image]">
            <a:extLst>
              <a:ext uri="{FF2B5EF4-FFF2-40B4-BE49-F238E27FC236}">
                <a16:creationId xmlns:a16="http://schemas.microsoft.com/office/drawing/2014/main" id="{C176B009-1F3A-4211-A679-82543D49ED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08" y="1302247"/>
            <a:ext cx="3401090" cy="25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[crop output image]">
            <a:extLst>
              <a:ext uri="{FF2B5EF4-FFF2-40B4-BE49-F238E27FC236}">
                <a16:creationId xmlns:a16="http://schemas.microsoft.com/office/drawing/2014/main" id="{1BE515EF-71E8-4559-B1BE-5C369B4437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08" y="3937489"/>
            <a:ext cx="3401089" cy="26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488733-3EA4-473F-A987-2FD3C79C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842" y="1302247"/>
            <a:ext cx="5720893" cy="51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функции приложения (Управление сигнализацией)</a:t>
            </a:r>
          </a:p>
        </p:txBody>
      </p:sp>
      <p:pic>
        <p:nvPicPr>
          <p:cNvPr id="7" name="Picture 8" descr="[crop output image]">
            <a:extLst>
              <a:ext uri="{FF2B5EF4-FFF2-40B4-BE49-F238E27FC236}">
                <a16:creationId xmlns:a16="http://schemas.microsoft.com/office/drawing/2014/main" id="{F7493C47-8E36-4904-B9F0-19589DD4B9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6" y="2120117"/>
            <a:ext cx="35623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F3D3DD-2434-42A7-B2CB-FBE15B06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147" y="1291296"/>
            <a:ext cx="5438274" cy="52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функции приложения (Получение мнемосхемы состояний)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5A7101-8919-48F6-91A7-C20111942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4" y="1766236"/>
            <a:ext cx="5444557" cy="41292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456E8D-3463-47EF-85C3-167E8680E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664" y="1710981"/>
            <a:ext cx="5180150" cy="41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возможности настройки приложения</a:t>
            </a: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2952738" y="2740464"/>
            <a:ext cx="7019036" cy="218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Конфигурация через 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</a:rPr>
              <a:t>основной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config</a:t>
            </a:r>
            <a:r>
              <a:rPr lang="ru-RU" sz="18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ini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1800" dirty="0"/>
              <a:t>Ключ доступа к чат - боту.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1800" dirty="0"/>
              <a:t>Список разрешённых пользователей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1800" dirty="0"/>
              <a:t>Пароли</a:t>
            </a: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Планы развития приложения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541609" y="1455491"/>
            <a:ext cx="11045997" cy="4902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400" dirty="0"/>
              <a:t>Подключение к реальному контроллеру системы управления </a:t>
            </a:r>
            <a:r>
              <a:rPr lang="en-US" sz="1400" dirty="0"/>
              <a:t>“</a:t>
            </a:r>
            <a:r>
              <a:rPr lang="ru-RU" sz="1400" dirty="0"/>
              <a:t>Умный Дом</a:t>
            </a:r>
            <a:r>
              <a:rPr lang="en-US" sz="1400" dirty="0"/>
              <a:t>”</a:t>
            </a:r>
            <a:endParaRPr lang="ru-RU" sz="1400" dirty="0"/>
          </a:p>
          <a:p>
            <a:pPr marL="457200" lvl="1" indent="0">
              <a:buNone/>
            </a:pPr>
            <a:r>
              <a:rPr lang="ru-RU" sz="1400" dirty="0"/>
              <a:t>Поддержка сценариев управления устройствами</a:t>
            </a:r>
          </a:p>
          <a:p>
            <a:pPr marL="457200" lvl="1" indent="0">
              <a:buNone/>
            </a:pPr>
            <a:r>
              <a:rPr lang="ru-RU" sz="1400" dirty="0"/>
              <a:t>Добавить новые функции управления бытовыми приборами</a:t>
            </a:r>
          </a:p>
          <a:p>
            <a:pPr marL="457200" lvl="1" indent="0">
              <a:buNone/>
            </a:pPr>
            <a:r>
              <a:rPr lang="ru-RU" sz="1400" dirty="0"/>
              <a:t>Открытие и закрытие входных дверей и ворот</a:t>
            </a:r>
          </a:p>
          <a:p>
            <a:pPr marL="457200" lvl="1" indent="0">
              <a:buNone/>
            </a:pPr>
            <a:r>
              <a:rPr lang="ru-RU" sz="1400" dirty="0"/>
              <a:t>Мониторинг аварийных ситуаций</a:t>
            </a:r>
          </a:p>
          <a:p>
            <a:pPr marL="457200" lvl="1" indent="0">
              <a:buNone/>
            </a:pPr>
            <a:r>
              <a:rPr lang="ru-RU" sz="1400" dirty="0"/>
              <a:t>Предупреждение о не выключенных устройствах</a:t>
            </a:r>
            <a:endParaRPr lang="en-US" sz="1400" dirty="0"/>
          </a:p>
          <a:p>
            <a:pPr marL="457200" lvl="1" indent="0">
              <a:buNone/>
            </a:pPr>
            <a:r>
              <a:rPr lang="ru-RU" sz="1400" dirty="0"/>
              <a:t>Управление поливом газона</a:t>
            </a:r>
            <a:endParaRPr lang="en-US" sz="1400" dirty="0"/>
          </a:p>
          <a:p>
            <a:pPr marL="457200" lvl="1" indent="0">
              <a:buNone/>
            </a:pPr>
            <a:r>
              <a:rPr lang="ru-RU" sz="1400" dirty="0"/>
              <a:t>Провести тестирование и устранить дефекты в приложении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5" name="Группа 4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869A5E1E-4A8E-4E04-8191-20CDA05341B5}"/>
              </a:ext>
            </a:extLst>
          </p:cNvPr>
          <p:cNvGrpSpPr/>
          <p:nvPr/>
        </p:nvGrpSpPr>
        <p:grpSpPr bwMode="blackWhite">
          <a:xfrm>
            <a:off x="505594" y="140379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6" name="Овал 5" descr="Маленький круг">
              <a:extLst>
                <a:ext uri="{FF2B5EF4-FFF2-40B4-BE49-F238E27FC236}">
                  <a16:creationId xmlns:a16="http://schemas.microsoft.com/office/drawing/2014/main" id="{F2AFDCB2-CB70-455D-BC7D-BBF1CD625F5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7" name="Надпись 19" descr="Цифра 1">
              <a:extLst>
                <a:ext uri="{FF2B5EF4-FFF2-40B4-BE49-F238E27FC236}">
                  <a16:creationId xmlns:a16="http://schemas.microsoft.com/office/drawing/2014/main" id="{C51D1D6F-65F8-47CB-A0B4-C4713CD7312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8" name="Группа 7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41EA0DD3-9686-47C8-9E41-226C5CE7B713}"/>
              </a:ext>
            </a:extLst>
          </p:cNvPr>
          <p:cNvGrpSpPr/>
          <p:nvPr/>
        </p:nvGrpSpPr>
        <p:grpSpPr bwMode="blackWhite">
          <a:xfrm>
            <a:off x="505594" y="1916455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9" name="Овал 8" descr="Маленький круг">
              <a:extLst>
                <a:ext uri="{FF2B5EF4-FFF2-40B4-BE49-F238E27FC236}">
                  <a16:creationId xmlns:a16="http://schemas.microsoft.com/office/drawing/2014/main" id="{3BA6575E-693A-445B-919B-4D4D3F7DD06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0" name="Надпись 19" descr="Цифра 1">
              <a:extLst>
                <a:ext uri="{FF2B5EF4-FFF2-40B4-BE49-F238E27FC236}">
                  <a16:creationId xmlns:a16="http://schemas.microsoft.com/office/drawing/2014/main" id="{8F189340-2835-4485-AF98-5E2AE75AA10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1" name="Группа 1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A0D8F8BC-A740-4B77-826D-D98CBDD17C99}"/>
              </a:ext>
            </a:extLst>
          </p:cNvPr>
          <p:cNvGrpSpPr/>
          <p:nvPr/>
        </p:nvGrpSpPr>
        <p:grpSpPr bwMode="blackWhite">
          <a:xfrm>
            <a:off x="505594" y="3349491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2" name="Овал 11" descr="Маленький круг">
              <a:extLst>
                <a:ext uri="{FF2B5EF4-FFF2-40B4-BE49-F238E27FC236}">
                  <a16:creationId xmlns:a16="http://schemas.microsoft.com/office/drawing/2014/main" id="{6A3C873A-A1D3-454F-A0A4-337CE8B38F6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3" name="Надпись 19" descr="Цифра 1">
              <a:extLst>
                <a:ext uri="{FF2B5EF4-FFF2-40B4-BE49-F238E27FC236}">
                  <a16:creationId xmlns:a16="http://schemas.microsoft.com/office/drawing/2014/main" id="{F9586ADE-3F98-4D10-8412-4D4F0F862F8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grpSp>
        <p:nvGrpSpPr>
          <p:cNvPr id="14" name="Группа 1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8EEAA86-5160-4FA9-9724-00E1AF7E992C}"/>
              </a:ext>
            </a:extLst>
          </p:cNvPr>
          <p:cNvGrpSpPr/>
          <p:nvPr/>
        </p:nvGrpSpPr>
        <p:grpSpPr bwMode="blackWhite">
          <a:xfrm>
            <a:off x="505594" y="380522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5" name="Овал 14" descr="Маленький круг">
              <a:extLst>
                <a:ext uri="{FF2B5EF4-FFF2-40B4-BE49-F238E27FC236}">
                  <a16:creationId xmlns:a16="http://schemas.microsoft.com/office/drawing/2014/main" id="{A40379A5-566E-4CA8-B658-2B0830EA435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Надпись 19" descr="Цифра 1">
              <a:extLst>
                <a:ext uri="{FF2B5EF4-FFF2-40B4-BE49-F238E27FC236}">
                  <a16:creationId xmlns:a16="http://schemas.microsoft.com/office/drawing/2014/main" id="{C9CB8A86-08EC-4EDE-9D4D-A88A4E3EC0B8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grpSp>
        <p:nvGrpSpPr>
          <p:cNvPr id="23" name="Группа 22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2DB8F01-426A-4502-A88B-ABE6350843BC}"/>
              </a:ext>
            </a:extLst>
          </p:cNvPr>
          <p:cNvGrpSpPr/>
          <p:nvPr/>
        </p:nvGrpSpPr>
        <p:grpSpPr bwMode="blackWhite">
          <a:xfrm>
            <a:off x="505594" y="4277257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26" name="Овал 25" descr="Маленький круг">
              <a:extLst>
                <a:ext uri="{FF2B5EF4-FFF2-40B4-BE49-F238E27FC236}">
                  <a16:creationId xmlns:a16="http://schemas.microsoft.com/office/drawing/2014/main" id="{D8451B07-12E7-4042-B458-AAA541F1B31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7" name="Надпись 19" descr="Цифра 1">
              <a:extLst>
                <a:ext uri="{FF2B5EF4-FFF2-40B4-BE49-F238E27FC236}">
                  <a16:creationId xmlns:a16="http://schemas.microsoft.com/office/drawing/2014/main" id="{2E695AFE-F208-4969-B838-95446769BF0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  <p:grpSp>
        <p:nvGrpSpPr>
          <p:cNvPr id="31" name="Группа 3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545A12F1-8A0F-40CC-97FF-EFD35EF94063}"/>
              </a:ext>
            </a:extLst>
          </p:cNvPr>
          <p:cNvGrpSpPr/>
          <p:nvPr/>
        </p:nvGrpSpPr>
        <p:grpSpPr bwMode="blackWhite">
          <a:xfrm>
            <a:off x="505594" y="4771496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32" name="Овал 31" descr="Маленький круг">
              <a:extLst>
                <a:ext uri="{FF2B5EF4-FFF2-40B4-BE49-F238E27FC236}">
                  <a16:creationId xmlns:a16="http://schemas.microsoft.com/office/drawing/2014/main" id="{DCEBDE37-1942-49C9-813E-337B1BCC49D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3" name="Надпись 19" descr="Цифра 1">
              <a:extLst>
                <a:ext uri="{FF2B5EF4-FFF2-40B4-BE49-F238E27FC236}">
                  <a16:creationId xmlns:a16="http://schemas.microsoft.com/office/drawing/2014/main" id="{1E4B01ED-5544-4FDB-8127-EF1AF56976A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grpSp>
        <p:nvGrpSpPr>
          <p:cNvPr id="34" name="Группа 3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C48C67C5-B3E5-4C0C-AA74-FB14508790D6}"/>
              </a:ext>
            </a:extLst>
          </p:cNvPr>
          <p:cNvGrpSpPr/>
          <p:nvPr/>
        </p:nvGrpSpPr>
        <p:grpSpPr bwMode="blackWhite">
          <a:xfrm>
            <a:off x="505594" y="2400850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35" name="Овал 34" descr="Маленький круг">
              <a:extLst>
                <a:ext uri="{FF2B5EF4-FFF2-40B4-BE49-F238E27FC236}">
                  <a16:creationId xmlns:a16="http://schemas.microsoft.com/office/drawing/2014/main" id="{29BB5E05-C3FF-40D1-B79B-524CA41B0B3D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6" name="Надпись 19" descr="Цифра 1">
              <a:extLst>
                <a:ext uri="{FF2B5EF4-FFF2-40B4-BE49-F238E27FC236}">
                  <a16:creationId xmlns:a16="http://schemas.microsoft.com/office/drawing/2014/main" id="{889116F5-CE9A-4D31-BA05-3476C3200384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38" name="Группа 37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5D433906-20C5-4ACF-A244-CFD0CD45EBD1}"/>
              </a:ext>
            </a:extLst>
          </p:cNvPr>
          <p:cNvGrpSpPr/>
          <p:nvPr/>
        </p:nvGrpSpPr>
        <p:grpSpPr bwMode="blackWhite">
          <a:xfrm>
            <a:off x="505594" y="2893753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39" name="Овал 38" descr="Маленький круг">
              <a:extLst>
                <a:ext uri="{FF2B5EF4-FFF2-40B4-BE49-F238E27FC236}">
                  <a16:creationId xmlns:a16="http://schemas.microsoft.com/office/drawing/2014/main" id="{54ED09CA-7890-4E34-B30C-B4201943023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0" name="Надпись 19" descr="Цифра 1">
              <a:extLst>
                <a:ext uri="{FF2B5EF4-FFF2-40B4-BE49-F238E27FC236}">
                  <a16:creationId xmlns:a16="http://schemas.microsoft.com/office/drawing/2014/main" id="{9201C0DE-3C47-4BF7-8712-492D6FD5EA7D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grpSp>
        <p:nvGrpSpPr>
          <p:cNvPr id="41" name="Группа 4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092F5888-DD7D-43C8-B20F-C8192E6B8769}"/>
              </a:ext>
            </a:extLst>
          </p:cNvPr>
          <p:cNvGrpSpPr/>
          <p:nvPr/>
        </p:nvGrpSpPr>
        <p:grpSpPr bwMode="blackWhite">
          <a:xfrm>
            <a:off x="505594" y="1890205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42" name="Овал 41" descr="Маленький круг">
              <a:extLst>
                <a:ext uri="{FF2B5EF4-FFF2-40B4-BE49-F238E27FC236}">
                  <a16:creationId xmlns:a16="http://schemas.microsoft.com/office/drawing/2014/main" id="{F65698A2-2F5E-4D3F-8FC6-AB599D36C5F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3" name="Надпись 19" descr="Цифра 1">
              <a:extLst>
                <a:ext uri="{FF2B5EF4-FFF2-40B4-BE49-F238E27FC236}">
                  <a16:creationId xmlns:a16="http://schemas.microsoft.com/office/drawing/2014/main" id="{DAF8E91F-4317-409A-A34D-6B3E7EB5AE5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44" name="Группа 4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29B15A5F-5C17-4716-8739-4FAB66E23115}"/>
              </a:ext>
            </a:extLst>
          </p:cNvPr>
          <p:cNvGrpSpPr/>
          <p:nvPr/>
        </p:nvGrpSpPr>
        <p:grpSpPr bwMode="blackWhite">
          <a:xfrm>
            <a:off x="505594" y="2401070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45" name="Овал 44" descr="Маленький круг">
              <a:extLst>
                <a:ext uri="{FF2B5EF4-FFF2-40B4-BE49-F238E27FC236}">
                  <a16:creationId xmlns:a16="http://schemas.microsoft.com/office/drawing/2014/main" id="{79DE2333-4D7D-4D5F-89FF-528B43433C6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6" name="Надпись 19" descr="Цифра 1">
              <a:extLst>
                <a:ext uri="{FF2B5EF4-FFF2-40B4-BE49-F238E27FC236}">
                  <a16:creationId xmlns:a16="http://schemas.microsoft.com/office/drawing/2014/main" id="{8711F8CC-E31B-4CA2-92D5-57F6878391BD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90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Выводы по работе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541609" y="1455491"/>
            <a:ext cx="11045997" cy="4902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400" dirty="0"/>
              <a:t>Реализован </a:t>
            </a:r>
            <a:r>
              <a:rPr lang="en-US" sz="1400" dirty="0"/>
              <a:t>telegram </a:t>
            </a:r>
            <a:r>
              <a:rPr lang="ru-RU" sz="1400" dirty="0"/>
              <a:t>бот для удалённого управления параметрами жилого помещения </a:t>
            </a:r>
          </a:p>
          <a:p>
            <a:pPr marL="457200" lvl="1" indent="0">
              <a:buNone/>
            </a:pPr>
            <a:r>
              <a:rPr lang="ru-RU" sz="1400" dirty="0"/>
              <a:t>Обучена модель ведения неформального диалога с пользователем на основе платформы </a:t>
            </a:r>
            <a:r>
              <a:rPr lang="en-US" sz="1400" dirty="0"/>
              <a:t>Watson</a:t>
            </a:r>
          </a:p>
          <a:p>
            <a:pPr marL="457200" lvl="1" indent="0">
              <a:buNone/>
            </a:pPr>
            <a:r>
              <a:rPr lang="ru-RU" sz="1400" dirty="0"/>
              <a:t>На базе платформы </a:t>
            </a:r>
            <a:r>
              <a:rPr lang="en-US" sz="1400" dirty="0"/>
              <a:t>Watson </a:t>
            </a:r>
            <a:r>
              <a:rPr lang="ru-RU" sz="1400" dirty="0"/>
              <a:t>развёрнут </a:t>
            </a:r>
            <a:r>
              <a:rPr lang="en-US" sz="1400" dirty="0"/>
              <a:t>web – </a:t>
            </a:r>
            <a:r>
              <a:rPr lang="ru-RU" sz="1400" dirty="0"/>
              <a:t>сервис, предоставляющий </a:t>
            </a:r>
            <a:r>
              <a:rPr lang="en-US" sz="1400" dirty="0"/>
              <a:t>API</a:t>
            </a:r>
            <a:r>
              <a:rPr lang="ru-RU" sz="1400" dirty="0"/>
              <a:t> для ведения неформализованного диалога</a:t>
            </a:r>
          </a:p>
          <a:p>
            <a:pPr marL="457200" lvl="1" indent="0">
              <a:buNone/>
            </a:pPr>
            <a:r>
              <a:rPr lang="ru-RU" sz="1400" dirty="0"/>
              <a:t>Разработано приложение, транслирующее запросы пользователя </a:t>
            </a:r>
            <a:r>
              <a:rPr lang="en-US" sz="1400" dirty="0"/>
              <a:t>Telegram-bot</a:t>
            </a:r>
            <a:r>
              <a:rPr lang="ru-RU" sz="1400" dirty="0"/>
              <a:t> в сервис чат бота и обратно</a:t>
            </a:r>
          </a:p>
          <a:p>
            <a:pPr marL="457200" lvl="1" indent="0">
              <a:buNone/>
            </a:pPr>
            <a:r>
              <a:rPr lang="ru-RU" sz="1400" dirty="0"/>
              <a:t>Разработана графическая модель-мнемосхема умного дома, наглядно отражающая изменения контролируемых параметров</a:t>
            </a:r>
          </a:p>
          <a:p>
            <a:pPr marL="457200" lvl="1" indent="0">
              <a:buNone/>
            </a:pPr>
            <a:r>
              <a:rPr lang="ru-RU" sz="1400" dirty="0"/>
              <a:t>Все основные задачи проекта выполнены. Цель достигнута</a:t>
            </a:r>
            <a:endParaRPr lang="en-US" sz="1400" dirty="0"/>
          </a:p>
        </p:txBody>
      </p:sp>
      <p:grpSp>
        <p:nvGrpSpPr>
          <p:cNvPr id="5" name="Группа 4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869A5E1E-4A8E-4E04-8191-20CDA05341B5}"/>
              </a:ext>
            </a:extLst>
          </p:cNvPr>
          <p:cNvGrpSpPr/>
          <p:nvPr/>
        </p:nvGrpSpPr>
        <p:grpSpPr bwMode="blackWhite">
          <a:xfrm>
            <a:off x="513622" y="140379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6" name="Овал 5" descr="Маленький круг">
              <a:extLst>
                <a:ext uri="{FF2B5EF4-FFF2-40B4-BE49-F238E27FC236}">
                  <a16:creationId xmlns:a16="http://schemas.microsoft.com/office/drawing/2014/main" id="{F2AFDCB2-CB70-455D-BC7D-BBF1CD625F5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7" name="Надпись 19" descr="Цифра 1">
              <a:extLst>
                <a:ext uri="{FF2B5EF4-FFF2-40B4-BE49-F238E27FC236}">
                  <a16:creationId xmlns:a16="http://schemas.microsoft.com/office/drawing/2014/main" id="{C51D1D6F-65F8-47CB-A0B4-C4713CD7312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8" name="Группа 7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41EA0DD3-9686-47C8-9E41-226C5CE7B713}"/>
              </a:ext>
            </a:extLst>
          </p:cNvPr>
          <p:cNvGrpSpPr/>
          <p:nvPr/>
        </p:nvGrpSpPr>
        <p:grpSpPr bwMode="blackWhite">
          <a:xfrm>
            <a:off x="513622" y="1868023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9" name="Овал 8" descr="Маленький круг">
              <a:extLst>
                <a:ext uri="{FF2B5EF4-FFF2-40B4-BE49-F238E27FC236}">
                  <a16:creationId xmlns:a16="http://schemas.microsoft.com/office/drawing/2014/main" id="{3BA6575E-693A-445B-919B-4D4D3F7DD06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0" name="Надпись 19" descr="Цифра 1">
              <a:extLst>
                <a:ext uri="{FF2B5EF4-FFF2-40B4-BE49-F238E27FC236}">
                  <a16:creationId xmlns:a16="http://schemas.microsoft.com/office/drawing/2014/main" id="{8F189340-2835-4485-AF98-5E2AE75AA10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1" name="Группа 1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A0D8F8BC-A740-4B77-826D-D98CBDD17C99}"/>
              </a:ext>
            </a:extLst>
          </p:cNvPr>
          <p:cNvGrpSpPr/>
          <p:nvPr/>
        </p:nvGrpSpPr>
        <p:grpSpPr bwMode="blackWhite">
          <a:xfrm>
            <a:off x="513622" y="2367561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2" name="Овал 11" descr="Маленький круг">
              <a:extLst>
                <a:ext uri="{FF2B5EF4-FFF2-40B4-BE49-F238E27FC236}">
                  <a16:creationId xmlns:a16="http://schemas.microsoft.com/office/drawing/2014/main" id="{6A3C873A-A1D3-454F-A0A4-337CE8B38F6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3" name="Надпись 19" descr="Цифра 1">
              <a:extLst>
                <a:ext uri="{FF2B5EF4-FFF2-40B4-BE49-F238E27FC236}">
                  <a16:creationId xmlns:a16="http://schemas.microsoft.com/office/drawing/2014/main" id="{F9586ADE-3F98-4D10-8412-4D4F0F862F8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14" name="Группа 1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8EEAA86-5160-4FA9-9724-00E1AF7E992C}"/>
              </a:ext>
            </a:extLst>
          </p:cNvPr>
          <p:cNvGrpSpPr/>
          <p:nvPr/>
        </p:nvGrpSpPr>
        <p:grpSpPr bwMode="blackWhite">
          <a:xfrm>
            <a:off x="513622" y="2843905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5" name="Овал 14" descr="Маленький круг">
              <a:extLst>
                <a:ext uri="{FF2B5EF4-FFF2-40B4-BE49-F238E27FC236}">
                  <a16:creationId xmlns:a16="http://schemas.microsoft.com/office/drawing/2014/main" id="{A40379A5-566E-4CA8-B658-2B0830EA435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Надпись 19" descr="Цифра 1">
              <a:extLst>
                <a:ext uri="{FF2B5EF4-FFF2-40B4-BE49-F238E27FC236}">
                  <a16:creationId xmlns:a16="http://schemas.microsoft.com/office/drawing/2014/main" id="{C9CB8A86-08EC-4EDE-9D4D-A88A4E3EC0B8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grpSp>
        <p:nvGrpSpPr>
          <p:cNvPr id="23" name="Группа 22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2DB8F01-426A-4502-A88B-ABE6350843BC}"/>
              </a:ext>
            </a:extLst>
          </p:cNvPr>
          <p:cNvGrpSpPr/>
          <p:nvPr/>
        </p:nvGrpSpPr>
        <p:grpSpPr bwMode="blackWhite">
          <a:xfrm>
            <a:off x="513622" y="333653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26" name="Овал 25" descr="Маленький круг">
              <a:extLst>
                <a:ext uri="{FF2B5EF4-FFF2-40B4-BE49-F238E27FC236}">
                  <a16:creationId xmlns:a16="http://schemas.microsoft.com/office/drawing/2014/main" id="{D8451B07-12E7-4042-B458-AAA541F1B31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7" name="Надпись 19" descr="Цифра 1">
              <a:extLst>
                <a:ext uri="{FF2B5EF4-FFF2-40B4-BE49-F238E27FC236}">
                  <a16:creationId xmlns:a16="http://schemas.microsoft.com/office/drawing/2014/main" id="{2E695AFE-F208-4969-B838-95446769BF0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grpSp>
        <p:nvGrpSpPr>
          <p:cNvPr id="19" name="Группа 18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DB8A1C1F-BB12-4730-B1A7-28E921375C4C}"/>
              </a:ext>
            </a:extLst>
          </p:cNvPr>
          <p:cNvGrpSpPr/>
          <p:nvPr/>
        </p:nvGrpSpPr>
        <p:grpSpPr bwMode="blackWhite">
          <a:xfrm>
            <a:off x="511094" y="379373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20" name="Овал 19" descr="Маленький круг">
              <a:extLst>
                <a:ext uri="{FF2B5EF4-FFF2-40B4-BE49-F238E27FC236}">
                  <a16:creationId xmlns:a16="http://schemas.microsoft.com/office/drawing/2014/main" id="{EF0F0827-0DB3-4220-AA04-0A8C50B3209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1" name="Надпись 19" descr="Цифра 1">
              <a:extLst>
                <a:ext uri="{FF2B5EF4-FFF2-40B4-BE49-F238E27FC236}">
                  <a16:creationId xmlns:a16="http://schemas.microsoft.com/office/drawing/2014/main" id="{E943308D-0867-4F86-9CD7-35511E8D85C4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8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719729" y="967350"/>
            <a:ext cx="4752541" cy="640080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Спасибо за внимание!</a:t>
            </a:r>
          </a:p>
        </p:txBody>
      </p:sp>
      <p:pic>
        <p:nvPicPr>
          <p:cNvPr id="2050" name="Picture 2" descr="ÐÐ°ÑÑÐ¸Ð½ÐºÐ¸ Ð¿Ð¾ Ð·Ð°Ð¿ÑÐ¾ÑÑ ÑÐ°Ñ Ð±Ð¾Ñ ÐºÐ°ÑÑÐ¸Ð½ÐºÐ¸">
            <a:extLst>
              <a:ext uri="{FF2B5EF4-FFF2-40B4-BE49-F238E27FC236}">
                <a16:creationId xmlns:a16="http://schemas.microsoft.com/office/drawing/2014/main" id="{02B6CFC3-18A9-412D-82D2-A66FDD49E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37" y="2550696"/>
            <a:ext cx="6616688" cy="37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Цели, задачи и технологии разработки</a:t>
            </a:r>
          </a:p>
        </p:txBody>
      </p:sp>
      <p:sp>
        <p:nvSpPr>
          <p:cNvPr id="38" name="Объект 17"/>
          <p:cNvSpPr txBox="1">
            <a:spLocks/>
          </p:cNvSpPr>
          <p:nvPr/>
        </p:nvSpPr>
        <p:spPr>
          <a:xfrm>
            <a:off x="541610" y="1524708"/>
            <a:ext cx="3570577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Разработка </a:t>
            </a:r>
            <a:r>
              <a:rPr lang="en-US" sz="1400" dirty="0"/>
              <a:t>telegram </a:t>
            </a:r>
            <a:r>
              <a:rPr lang="ru-RU" sz="1400" dirty="0"/>
              <a:t>бота для удалённого управления параметрами жилого помещения</a:t>
            </a:r>
            <a:r>
              <a:rPr lang="en-US" sz="1400" dirty="0"/>
              <a:t> :</a:t>
            </a:r>
          </a:p>
          <a:p>
            <a:pPr lvl="1">
              <a:buClr>
                <a:srgbClr val="D24726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1400" dirty="0"/>
              <a:t>Температурным режимом</a:t>
            </a:r>
          </a:p>
          <a:p>
            <a:pPr lvl="1">
              <a:buClr>
                <a:srgbClr val="D24726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1400" dirty="0"/>
              <a:t>Светом</a:t>
            </a:r>
          </a:p>
          <a:p>
            <a:pPr lvl="1">
              <a:buClr>
                <a:srgbClr val="D24726"/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1400" dirty="0"/>
              <a:t>Сигнализацией</a:t>
            </a:r>
          </a:p>
        </p:txBody>
      </p:sp>
      <p:sp>
        <p:nvSpPr>
          <p:cNvPr id="6" name="Объект 17">
            <a:extLst>
              <a:ext uri="{FF2B5EF4-FFF2-40B4-BE49-F238E27FC236}">
                <a16:creationId xmlns:a16="http://schemas.microsoft.com/office/drawing/2014/main" id="{911D9881-DC19-4709-9926-234B1AC9B9F0}"/>
              </a:ext>
            </a:extLst>
          </p:cNvPr>
          <p:cNvSpPr txBox="1">
            <a:spLocks/>
          </p:cNvSpPr>
          <p:nvPr/>
        </p:nvSpPr>
        <p:spPr>
          <a:xfrm>
            <a:off x="3794325" y="1525583"/>
            <a:ext cx="4116548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Анализ существующих возможностей построения чат-ботов, поддерживающих неформальный язык общения</a:t>
            </a:r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Обучение чат-бота возможностям ведения диалога с пользователем системы</a:t>
            </a:r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Кодирование основных возможностей приложения бота и интеграция </a:t>
            </a:r>
            <a:r>
              <a:rPr lang="en-US" sz="1400" dirty="0"/>
              <a:t>Web-API</a:t>
            </a:r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Разработка приложения – модели жилого дома</a:t>
            </a:r>
            <a:endParaRPr lang="en-US" sz="1400" dirty="0"/>
          </a:p>
        </p:txBody>
      </p:sp>
      <p:sp>
        <p:nvSpPr>
          <p:cNvPr id="9" name="Объект 17">
            <a:extLst>
              <a:ext uri="{FF2B5EF4-FFF2-40B4-BE49-F238E27FC236}">
                <a16:creationId xmlns:a16="http://schemas.microsoft.com/office/drawing/2014/main" id="{3CA5CC38-A583-41EB-8AA5-6A819480408C}"/>
              </a:ext>
            </a:extLst>
          </p:cNvPr>
          <p:cNvSpPr txBox="1">
            <a:spLocks/>
          </p:cNvSpPr>
          <p:nvPr/>
        </p:nvSpPr>
        <p:spPr>
          <a:xfrm>
            <a:off x="7910873" y="1524708"/>
            <a:ext cx="3815217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Язык программирования </a:t>
            </a:r>
            <a:r>
              <a:rPr lang="en-US" sz="1400" dirty="0"/>
              <a:t>Python 3.6</a:t>
            </a:r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Библиотеки</a:t>
            </a:r>
            <a:r>
              <a:rPr lang="en-US" sz="1400" dirty="0"/>
              <a:t>:</a:t>
            </a:r>
            <a:r>
              <a:rPr lang="ru-RU" sz="1400" dirty="0"/>
              <a:t> </a:t>
            </a:r>
            <a:r>
              <a:rPr lang="en-US" sz="1400" dirty="0" err="1"/>
              <a:t>pygame</a:t>
            </a:r>
            <a:r>
              <a:rPr lang="en-US" sz="1400" dirty="0"/>
              <a:t>, </a:t>
            </a:r>
            <a:r>
              <a:rPr lang="en-US" sz="1400" dirty="0" err="1"/>
              <a:t>watson</a:t>
            </a:r>
            <a:r>
              <a:rPr lang="en-US" sz="1400" dirty="0"/>
              <a:t>-developer-cloud, </a:t>
            </a:r>
            <a:r>
              <a:rPr lang="en-US" sz="1400" dirty="0" err="1"/>
              <a:t>configparser</a:t>
            </a:r>
            <a:endParaRPr lang="en-US" sz="1400" dirty="0"/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en-US" sz="1400" dirty="0"/>
              <a:t>IDE: PyCharm PY-145.597.11</a:t>
            </a:r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en-US" sz="1400" dirty="0"/>
              <a:t>VCS: Git </a:t>
            </a:r>
            <a:r>
              <a:rPr lang="en-US" dirty="0"/>
              <a:t>(https://github.com/Kukushenok/SmartHouse.git)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4F234F-4DF2-47ED-A703-92A844455010}"/>
              </a:ext>
            </a:extLst>
          </p:cNvPr>
          <p:cNvSpPr/>
          <p:nvPr/>
        </p:nvSpPr>
        <p:spPr>
          <a:xfrm>
            <a:off x="647918" y="4551099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5DA707-B586-41B8-B78D-545E6EC2DC25}"/>
              </a:ext>
            </a:extLst>
          </p:cNvPr>
          <p:cNvSpPr/>
          <p:nvPr/>
        </p:nvSpPr>
        <p:spPr>
          <a:xfrm>
            <a:off x="4498750" y="4551099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DB8D024-6751-4420-BCF5-CECE0F0550B5}"/>
              </a:ext>
            </a:extLst>
          </p:cNvPr>
          <p:cNvSpPr/>
          <p:nvPr/>
        </p:nvSpPr>
        <p:spPr>
          <a:xfrm>
            <a:off x="8397676" y="4551099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Выбранная платформа для построения чат-бота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87FCD7-6DE5-4142-9606-AD058DF6FFEC}"/>
              </a:ext>
            </a:extLst>
          </p:cNvPr>
          <p:cNvSpPr/>
          <p:nvPr/>
        </p:nvSpPr>
        <p:spPr>
          <a:xfrm>
            <a:off x="629302" y="1242072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watson-assistant.ng.bluemix.net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1023CC-47F8-46A0-AF93-FB8AD85B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212" y="1765340"/>
            <a:ext cx="5890394" cy="4653542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C726E2A-5849-4D9D-8B6F-AFB17FAB6D03}"/>
              </a:ext>
            </a:extLst>
          </p:cNvPr>
          <p:cNvSpPr/>
          <p:nvPr/>
        </p:nvSpPr>
        <p:spPr>
          <a:xfrm>
            <a:off x="652318" y="1765340"/>
            <a:ext cx="437206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технологии платформы</a:t>
            </a:r>
            <a:r>
              <a:rPr lang="en-US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sz="2000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Группа 3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E354B15-2433-49AD-84B5-24BCECC8555A}"/>
              </a:ext>
            </a:extLst>
          </p:cNvPr>
          <p:cNvGrpSpPr/>
          <p:nvPr/>
        </p:nvGrpSpPr>
        <p:grpSpPr bwMode="blackWhite">
          <a:xfrm>
            <a:off x="652318" y="2714562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32" name="Овал 31" descr="Маленький круг">
              <a:extLst>
                <a:ext uri="{FF2B5EF4-FFF2-40B4-BE49-F238E27FC236}">
                  <a16:creationId xmlns:a16="http://schemas.microsoft.com/office/drawing/2014/main" id="{8B0C2621-9228-402B-85B4-B5FE60120B5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3" name="Надпись 19" descr="Цифра 1">
              <a:extLst>
                <a:ext uri="{FF2B5EF4-FFF2-40B4-BE49-F238E27FC236}">
                  <a16:creationId xmlns:a16="http://schemas.microsoft.com/office/drawing/2014/main" id="{81CCD696-E82B-4FA1-BA01-A0E16CC434C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34" name="Объект 17">
            <a:extLst>
              <a:ext uri="{FF2B5EF4-FFF2-40B4-BE49-F238E27FC236}">
                <a16:creationId xmlns:a16="http://schemas.microsoft.com/office/drawing/2014/main" id="{73A8844B-6D7E-4981-B9B8-A430B705BC40}"/>
              </a:ext>
            </a:extLst>
          </p:cNvPr>
          <p:cNvSpPr txBox="1">
            <a:spLocks/>
          </p:cNvSpPr>
          <p:nvPr/>
        </p:nvSpPr>
        <p:spPr>
          <a:xfrm>
            <a:off x="928880" y="2714562"/>
            <a:ext cx="3570577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400" b="1" dirty="0">
                <a:solidFill>
                  <a:srgbClr val="D24726"/>
                </a:solidFill>
              </a:rPr>
              <a:t>Нечёткий поиск. </a:t>
            </a:r>
            <a:r>
              <a:rPr lang="ru-RU" sz="1400" dirty="0"/>
              <a:t>Позволяет воспринимать смысловое наполнение диалога не взирая на различные формы написания слов.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rgbClr val="D24726"/>
                </a:solidFill>
              </a:rPr>
              <a:t>LSTM </a:t>
            </a:r>
            <a:r>
              <a:rPr lang="ru-RU" sz="1400" b="1" dirty="0">
                <a:solidFill>
                  <a:srgbClr val="D24726"/>
                </a:solidFill>
              </a:rPr>
              <a:t>. </a:t>
            </a:r>
            <a:r>
              <a:rPr lang="ru-RU" sz="1400" dirty="0"/>
              <a:t>Нейронная сеть с длинной –короткой памятью для распознавания намерений пользователя из текста на естественном языке.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rgbClr val="D24726"/>
                </a:solidFill>
              </a:rPr>
              <a:t>Web-service</a:t>
            </a:r>
            <a:r>
              <a:rPr lang="ru-RU" sz="1400" b="1" dirty="0">
                <a:solidFill>
                  <a:srgbClr val="D24726"/>
                </a:solidFill>
              </a:rPr>
              <a:t>. </a:t>
            </a:r>
            <a:r>
              <a:rPr lang="ru-RU" sz="1400" dirty="0"/>
              <a:t>Обеспечивает единую точку доступа к функционалу чат-бота в облаке через </a:t>
            </a:r>
            <a:r>
              <a:rPr lang="en-US" sz="1400" dirty="0"/>
              <a:t>Web-API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808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Обучение чат-бота (намерения)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7A35CF-9DC9-4071-8702-DEB325CAD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9"/>
          <a:stretch/>
        </p:blipFill>
        <p:spPr>
          <a:xfrm>
            <a:off x="529388" y="1981146"/>
            <a:ext cx="8186288" cy="41785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9C3371-47DE-4ED6-AE36-BD184332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570" y="1236362"/>
            <a:ext cx="2723776" cy="492332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D90E10B-A734-4CD3-AB90-59F577542C81}"/>
              </a:ext>
            </a:extLst>
          </p:cNvPr>
          <p:cNvSpPr/>
          <p:nvPr/>
        </p:nvSpPr>
        <p:spPr>
          <a:xfrm>
            <a:off x="629302" y="1242072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watson-assistant.ng.bluemix.net</a:t>
            </a:r>
          </a:p>
        </p:txBody>
      </p:sp>
    </p:spTree>
    <p:extLst>
      <p:ext uri="{BB962C8B-B14F-4D97-AF65-F5344CB8AC3E}">
        <p14:creationId xmlns:p14="http://schemas.microsoft.com/office/powerpoint/2010/main" val="33908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Обучение чат-бота (сущности)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69CD9A-91F2-4DE8-970C-FD6DF622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58" y="1847427"/>
            <a:ext cx="2822418" cy="30164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F15853-90B5-4F01-8A52-B0AB7BEA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708" y="1847427"/>
            <a:ext cx="7544846" cy="466081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FB3A3C-3B3C-4372-930B-43119432E463}"/>
              </a:ext>
            </a:extLst>
          </p:cNvPr>
          <p:cNvSpPr/>
          <p:nvPr/>
        </p:nvSpPr>
        <p:spPr>
          <a:xfrm>
            <a:off x="629302" y="1242072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watson-assistant.ng.bluemix.net</a:t>
            </a:r>
          </a:p>
        </p:txBody>
      </p:sp>
    </p:spTree>
    <p:extLst>
      <p:ext uri="{BB962C8B-B14F-4D97-AF65-F5344CB8AC3E}">
        <p14:creationId xmlns:p14="http://schemas.microsoft.com/office/powerpoint/2010/main" val="6983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Обучение чат-бота (диалоги)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0DF39D-CFF5-4C71-9BCB-E13530C7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8" y="1695556"/>
            <a:ext cx="3476156" cy="48511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C217CE-2161-4636-A01F-0538E6EAA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703" y="1695556"/>
            <a:ext cx="5977224" cy="481950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5C5A45-EE02-4B5C-83B2-8EA09A4D4BC6}"/>
              </a:ext>
            </a:extLst>
          </p:cNvPr>
          <p:cNvSpPr/>
          <p:nvPr/>
        </p:nvSpPr>
        <p:spPr>
          <a:xfrm>
            <a:off x="629302" y="1242072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watson-assistant.ng.bluemix.net</a:t>
            </a:r>
          </a:p>
        </p:txBody>
      </p:sp>
    </p:spTree>
    <p:extLst>
      <p:ext uri="{BB962C8B-B14F-4D97-AF65-F5344CB8AC3E}">
        <p14:creationId xmlns:p14="http://schemas.microsoft.com/office/powerpoint/2010/main" val="17790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Обучение чат-бота (тестирование)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EE98B7-A628-4894-A56F-D520280A7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2" y="1742173"/>
            <a:ext cx="3364706" cy="46104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5D4EC-F47A-40D1-BB63-A9B4F2C10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679"/>
          <a:stretch/>
        </p:blipFill>
        <p:spPr>
          <a:xfrm>
            <a:off x="4153677" y="1742172"/>
            <a:ext cx="3147093" cy="46104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09EE03-627A-4952-A922-A0095AF15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25" y="1742172"/>
            <a:ext cx="4023709" cy="461049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C29EC5B-5E84-4788-BF8B-34A50EDB8D2B}"/>
              </a:ext>
            </a:extLst>
          </p:cNvPr>
          <p:cNvSpPr/>
          <p:nvPr/>
        </p:nvSpPr>
        <p:spPr>
          <a:xfrm>
            <a:off x="629302" y="1242072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watson-assistant.ng.bluemix.net</a:t>
            </a:r>
          </a:p>
        </p:txBody>
      </p:sp>
    </p:spTree>
    <p:extLst>
      <p:ext uri="{BB962C8B-B14F-4D97-AF65-F5344CB8AC3E}">
        <p14:creationId xmlns:p14="http://schemas.microsoft.com/office/powerpoint/2010/main" val="349914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Проектирование приложения (Архитектура)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264E0B-05D8-447E-87CC-A006406F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47" y="1303063"/>
            <a:ext cx="7319144" cy="536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9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r>
              <a:rPr lang="ru-RU" dirty="0"/>
              <a:t>Диаграмма классов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1286DA-F3FE-447E-B589-452914715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8" y="1448318"/>
            <a:ext cx="10578164" cy="45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4355_TF10001108" id="{17B91EBE-D158-4FFD-AF7C-4E097C748B8C}" vid="{D4781F32-87B7-4A3C-9004-047C67B4AFB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Добро пожаловать в PowerPoint!</Template>
  <TotalTime>564</TotalTime>
  <Words>452</Words>
  <Application>Microsoft Office PowerPoint</Application>
  <PresentationFormat>Широкоэкранный</PresentationFormat>
  <Paragraphs>101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Segoe UI Semibold</vt:lpstr>
      <vt:lpstr>Wingdings</vt:lpstr>
      <vt:lpstr>WelcomeDoc</vt:lpstr>
      <vt:lpstr>Разработка Telegram-Bot</vt:lpstr>
      <vt:lpstr>Цели, задачи и технологии разработки</vt:lpstr>
      <vt:lpstr>Выбранная платформа для построения чат-бота</vt:lpstr>
      <vt:lpstr>Обучение чат-бота (намерения)</vt:lpstr>
      <vt:lpstr>Обучение чат-бота (сущности)</vt:lpstr>
      <vt:lpstr>Обучение чат-бота (диалоги)</vt:lpstr>
      <vt:lpstr>Обучение чат-бота (тестирование)</vt:lpstr>
      <vt:lpstr>Проектирование приложения (Архитектура)</vt:lpstr>
      <vt:lpstr>Диаграмма классов</vt:lpstr>
      <vt:lpstr>Пакетная организация</vt:lpstr>
      <vt:lpstr>Основные функции приложения (Включение – выключение света)</vt:lpstr>
      <vt:lpstr>Основные функции приложения (Управление температурой)</vt:lpstr>
      <vt:lpstr>Основные функции приложения (Управление сигнализацией)</vt:lpstr>
      <vt:lpstr>Основные функции приложения (Получение мнемосхемы состояний)</vt:lpstr>
      <vt:lpstr>Основные возможности настройки приложения</vt:lpstr>
      <vt:lpstr>Планы развития приложения</vt:lpstr>
      <vt:lpstr>Выводы по работе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игры Gun Party</dc:title>
  <dc:creator>Илья</dc:creator>
  <cp:keywords/>
  <cp:lastModifiedBy>Илья</cp:lastModifiedBy>
  <cp:revision>54</cp:revision>
  <dcterms:created xsi:type="dcterms:W3CDTF">2018-02-24T12:46:05Z</dcterms:created>
  <dcterms:modified xsi:type="dcterms:W3CDTF">2018-04-07T20:03:54Z</dcterms:modified>
  <cp:version/>
</cp:coreProperties>
</file>